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078CC-E04F-423E-BCC1-E4BF973CC25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1D8C1-86FC-4D06-BED3-B917BF5E3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3EDAFB-FC41-42E1-AC26-A572EDC5C494}" type="slidenum">
              <a:rPr lang="en-US" altLang="en-US" b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79544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975B01-BA2A-4665-935F-9FC419DCB63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7522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6E28C-7351-48D9-8C0D-0657B4C8D387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080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62A53A8-8C60-42C3-A6CC-8F0CE8C18FEE}" type="slidenum">
              <a:rPr lang="en-US" altLang="en-US" b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b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60939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6BA65-BFBB-4FA1-9A88-A0F4E01BA7B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943507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8F43FA-1240-4979-91E3-7D94F413D9D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85833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5BE46D-92B1-4CE2-9005-B51A8F25ED2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28577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5A16EC-6EF5-44C6-90CD-4F25C5A41678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5179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4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6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2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8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5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3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DE4E-C514-484C-A782-F0FC228B8C4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37B9-A5C5-4C3A-8F7C-EEDD9CF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1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0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12.2 &amp; 12.3 </a:t>
            </a:r>
            <a:br>
              <a:rPr lang="en-US" b="1" dirty="0" smtClean="0"/>
            </a:br>
            <a:r>
              <a:rPr lang="en-US" b="1" dirty="0" smtClean="0"/>
              <a:t>Reconstruction Issues &amp; End of Reconstruction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831703"/>
            <a:ext cx="4278820" cy="319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1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9"/>
          <p:cNvSpPr>
            <a:spLocks noChangeArrowheads="1"/>
          </p:cNvSpPr>
          <p:nvPr/>
        </p:nvSpPr>
        <p:spPr bwMode="auto">
          <a:xfrm>
            <a:off x="1566864" y="5105400"/>
            <a:ext cx="92535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Verdana" panose="020B0604030504040204" pitchFamily="34" charset="0"/>
              </a:rPr>
              <a:t>Over time, Americans chose to let the South tend to its own affairs despite the price paid by newly freed slaves.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524000" y="995363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Verdana" panose="020B0604030504040204" pitchFamily="34" charset="0"/>
              </a:rPr>
              <a:t>The Civil War affected the balance of power 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2800" b="1">
                <a:latin typeface="Verdana" panose="020B0604030504040204" pitchFamily="34" charset="0"/>
              </a:rPr>
              <a:t>between the federal government and the states.</a:t>
            </a:r>
          </a:p>
        </p:txBody>
      </p:sp>
      <p:pic>
        <p:nvPicPr>
          <p:cNvPr id="36868" name="Picture 2" descr="hsus_ch31_s1_US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3810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2" descr="hsus_ch12_s3_WhiteHo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6" y="2362201"/>
            <a:ext cx="32670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853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1546225" y="990601"/>
            <a:ext cx="861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/>
              <a:t>Section 12.3 Review Questions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1546226" y="1514476"/>
            <a:ext cx="91217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800" b="1"/>
              <a:t>In what ways was the Grant Administration corrupt? (Pg. 419-420)</a:t>
            </a:r>
          </a:p>
          <a:p>
            <a:pPr>
              <a:buFontTx/>
              <a:buAutoNum type="arabicPeriod"/>
            </a:pPr>
            <a:r>
              <a:rPr lang="en-US" altLang="en-US" sz="2800" b="1"/>
              <a:t>What are 3 reasons that the Reconstruction ended? (Pg. 421-422)</a:t>
            </a:r>
          </a:p>
          <a:p>
            <a:pPr>
              <a:buFontTx/>
              <a:buAutoNum type="arabicPeriod"/>
            </a:pPr>
            <a:r>
              <a:rPr lang="en-US" altLang="en-US" sz="2800" b="1"/>
              <a:t>What were 2 lasting effects of the Reconstruction on African-Americans? (Pg. 425)</a:t>
            </a:r>
          </a:p>
          <a:p>
            <a:pPr>
              <a:buFontTx/>
              <a:buAutoNum type="arabicPeriod"/>
            </a:pPr>
            <a:r>
              <a:rPr lang="en-US" altLang="en-US" sz="2800" b="1"/>
              <a:t>What was a lasting effect of the Reconstruction on women? (Pg. 425)</a:t>
            </a:r>
          </a:p>
          <a:p>
            <a:pPr>
              <a:buFontTx/>
              <a:buAutoNum type="arabicPeriod"/>
            </a:pPr>
            <a:r>
              <a:rPr lang="en-US" altLang="en-US" sz="2800" b="1"/>
              <a:t>What effect(s) did the Reconstruction have on state and national politics? (Pg. 427)</a:t>
            </a:r>
          </a:p>
          <a:p>
            <a:pPr>
              <a:buFontTx/>
              <a:buAutoNum type="arabicPeriod"/>
            </a:pPr>
            <a:r>
              <a:rPr lang="en-US" altLang="en-US" sz="2800" b="1"/>
              <a:t>What effect(s) did the Reconstruction have on state and federal power? (Pg. 427)</a:t>
            </a:r>
          </a:p>
        </p:txBody>
      </p:sp>
    </p:spTree>
    <p:extLst>
      <p:ext uri="{BB962C8B-B14F-4D97-AF65-F5344CB8AC3E}">
        <p14:creationId xmlns:p14="http://schemas.microsoft.com/office/powerpoint/2010/main" val="428844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560514" y="1066801"/>
            <a:ext cx="91074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Vice President accused of stealing profits from railroads; he gave high-level positions to friends and acquaintances</a:t>
            </a:r>
          </a:p>
          <a:p>
            <a:pPr>
              <a:buFontTx/>
              <a:buAutoNum type="arabicPeriod"/>
            </a:pPr>
            <a:r>
              <a:rPr lang="en-US" altLang="en-US"/>
              <a:t> Radical Republicans lost power; military expenses; Freedmen’s Bureau dissolve</a:t>
            </a:r>
          </a:p>
          <a:p>
            <a:pPr>
              <a:buFontTx/>
              <a:buAutoNum type="arabicPeriod"/>
            </a:pPr>
            <a:r>
              <a:rPr lang="en-US" altLang="en-US"/>
              <a:t>14</a:t>
            </a:r>
            <a:r>
              <a:rPr lang="en-US" altLang="en-US" baseline="30000"/>
              <a:t>th</a:t>
            </a:r>
            <a:r>
              <a:rPr lang="en-US" altLang="en-US"/>
              <a:t> Amendment (equal rights); 15</a:t>
            </a:r>
            <a:r>
              <a:rPr lang="en-US" altLang="en-US" baseline="30000"/>
              <a:t>th</a:t>
            </a:r>
            <a:r>
              <a:rPr lang="en-US" altLang="en-US"/>
              <a:t> Amendment (male right to vote); land ownership; etc.</a:t>
            </a:r>
          </a:p>
          <a:p>
            <a:pPr>
              <a:buFontTx/>
              <a:buAutoNum type="arabicPeriod"/>
            </a:pPr>
            <a:r>
              <a:rPr lang="en-US" altLang="en-US"/>
              <a:t>Suffrage movement began</a:t>
            </a:r>
          </a:p>
          <a:p>
            <a:pPr>
              <a:buFontTx/>
              <a:buAutoNum type="arabicPeriod"/>
            </a:pPr>
            <a:r>
              <a:rPr lang="en-US" altLang="en-US"/>
              <a:t>Republicans became “party of Lincoln”, Democratic party became “big business party”</a:t>
            </a:r>
          </a:p>
          <a:p>
            <a:pPr>
              <a:buFontTx/>
              <a:buAutoNum type="arabicPeriod"/>
            </a:pPr>
            <a:r>
              <a:rPr lang="en-US" altLang="en-US"/>
              <a:t>Balance of power</a:t>
            </a:r>
          </a:p>
        </p:txBody>
      </p:sp>
    </p:spTree>
    <p:extLst>
      <p:ext uri="{BB962C8B-B14F-4D97-AF65-F5344CB8AC3E}">
        <p14:creationId xmlns:p14="http://schemas.microsoft.com/office/powerpoint/2010/main" val="196951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524000" y="949325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Reconstruction state constitutions mandated the creation of the public school system.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538288" y="2316163"/>
            <a:ext cx="691991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dirty="0"/>
              <a:t>Public schools grew slowly in the South.  </a:t>
            </a:r>
          </a:p>
          <a:p>
            <a:pPr eaLnBrk="1" hangingPunct="1"/>
            <a:endParaRPr lang="en-US" altLang="en-US" sz="2800" b="0" dirty="0"/>
          </a:p>
          <a:p>
            <a:pPr eaLnBrk="1" hangingPunct="1"/>
            <a:r>
              <a:rPr lang="en-US" altLang="en-US" sz="2800" b="0" dirty="0"/>
              <a:t>The system was expensive as there needed to be two schools in every district due to </a:t>
            </a:r>
            <a:r>
              <a:rPr lang="en-US" altLang="en-US" sz="2800" dirty="0">
                <a:solidFill>
                  <a:srgbClr val="FF0000"/>
                </a:solidFill>
              </a:rPr>
              <a:t>segregation</a:t>
            </a:r>
            <a:r>
              <a:rPr lang="en-US" altLang="en-US" sz="2800" b="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3556" name="TextBox 28"/>
          <p:cNvSpPr txBox="1">
            <a:spLocks noChangeArrowheads="1"/>
          </p:cNvSpPr>
          <p:nvPr/>
        </p:nvSpPr>
        <p:spPr bwMode="auto">
          <a:xfrm>
            <a:off x="1981200" y="5334000"/>
            <a:ext cx="830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/>
              <a:t>Some Republicans proposed </a:t>
            </a:r>
            <a:r>
              <a:rPr lang="en-US" altLang="en-US" sz="2800">
                <a:solidFill>
                  <a:srgbClr val="FF0000"/>
                </a:solidFill>
              </a:rPr>
              <a:t>integration</a:t>
            </a:r>
            <a:r>
              <a:rPr lang="en-US" altLang="en-US" sz="2800" b="0"/>
              <a:t> but the idea was generally unpopular.</a:t>
            </a:r>
          </a:p>
        </p:txBody>
      </p:sp>
      <p:pic>
        <p:nvPicPr>
          <p:cNvPr id="23557" name="Picture 22" descr="MCj029193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2826"/>
            <a:ext cx="229235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20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6"/>
          <p:cNvSpPr txBox="1">
            <a:spLocks noChangeArrowheads="1"/>
          </p:cNvSpPr>
          <p:nvPr/>
        </p:nvSpPr>
        <p:spPr bwMode="auto">
          <a:xfrm>
            <a:off x="1516062" y="990600"/>
            <a:ext cx="9151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Reconstruction also offered white and black women opportunities they did not find in the North.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2514601"/>
            <a:ext cx="252412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itle 4"/>
          <p:cNvSpPr>
            <a:spLocks/>
          </p:cNvSpPr>
          <p:nvPr/>
        </p:nvSpPr>
        <p:spPr bwMode="auto">
          <a:xfrm>
            <a:off x="1535114" y="2374900"/>
            <a:ext cx="5246687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chemeClr val="tx2"/>
                </a:solidFill>
              </a:rPr>
              <a:t>Single women carved out new roles for themselves, especially in the school system developed during Reconstruction.</a:t>
            </a:r>
          </a:p>
        </p:txBody>
      </p:sp>
    </p:spTree>
    <p:extLst>
      <p:ext uri="{BB962C8B-B14F-4D97-AF65-F5344CB8AC3E}">
        <p14:creationId xmlns:p14="http://schemas.microsoft.com/office/powerpoint/2010/main" val="155312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2438400" y="1295400"/>
            <a:ext cx="7391400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2200">
              <a:solidFill>
                <a:schemeClr val="lt1"/>
              </a:solidFill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514600" y="1447800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The South had many problems </a:t>
            </a:r>
            <a:br>
              <a:rPr lang="en-US" altLang="en-US" sz="2800"/>
            </a:br>
            <a:r>
              <a:rPr lang="en-US" altLang="en-US" sz="2800"/>
              <a:t>that made success challenging.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400800" y="2343151"/>
            <a:ext cx="41148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60000"/>
              </a:spcAft>
              <a:buFont typeface="Arial" panose="020B0604020202020204" pitchFamily="34" charset="0"/>
              <a:buNone/>
            </a:pPr>
            <a:endParaRPr lang="en-US" altLang="en-US" sz="2200" b="0"/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limited protection for African Americans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racial violence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rampant corruption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76400" y="2384426"/>
            <a:ext cx="4724400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many illiterate southerners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poor quality medical care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poor quality housing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slower economic production than the North</a:t>
            </a:r>
          </a:p>
        </p:txBody>
      </p:sp>
    </p:spTree>
    <p:extLst>
      <p:ext uri="{BB962C8B-B14F-4D97-AF65-F5344CB8AC3E}">
        <p14:creationId xmlns:p14="http://schemas.microsoft.com/office/powerpoint/2010/main" val="1050429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1752600" y="1066800"/>
            <a:ext cx="8915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0"/>
              <a:t>Congressional passing and use of the </a:t>
            </a:r>
            <a:br>
              <a:rPr lang="en-US" altLang="en-US" sz="2800" b="0"/>
            </a:br>
            <a:r>
              <a:rPr lang="en-US" altLang="en-US" sz="2800">
                <a:solidFill>
                  <a:srgbClr val="FF0000"/>
                </a:solidFill>
              </a:rPr>
              <a:t>Enforcement Acts </a:t>
            </a:r>
            <a:r>
              <a:rPr lang="en-US" altLang="en-US" sz="2800" b="0"/>
              <a:t>reduced racial violence.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219450" y="2020889"/>
            <a:ext cx="6527800" cy="5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55000"/>
              </a:spcAft>
              <a:buFontTx/>
              <a:buChar char="•"/>
            </a:pPr>
            <a:r>
              <a:rPr lang="en-US" altLang="en-US" sz="2800"/>
              <a:t>The acts made it federal crime to interfere with a citizen’s right to vote.</a:t>
            </a:r>
          </a:p>
          <a:p>
            <a:pPr eaLnBrk="1" hangingPunct="1">
              <a:spcAft>
                <a:spcPct val="55000"/>
              </a:spcAft>
              <a:buFontTx/>
              <a:buChar char="•"/>
            </a:pPr>
            <a:r>
              <a:rPr lang="en-US" altLang="en-US" sz="2800"/>
              <a:t>Congress used the Enforcement Acts to indict Klansmen throughout the South.</a:t>
            </a:r>
          </a:p>
          <a:p>
            <a:pPr eaLnBrk="1" hangingPunct="1">
              <a:spcAft>
                <a:spcPct val="55000"/>
              </a:spcAft>
              <a:buFontTx/>
              <a:buChar char="•"/>
            </a:pPr>
            <a:r>
              <a:rPr lang="en-US" altLang="en-US" sz="2800"/>
              <a:t>Although violence declined, racial hatred persisted.</a:t>
            </a:r>
          </a:p>
          <a:p>
            <a:pPr eaLnBrk="1" hangingPunct="1">
              <a:buFontTx/>
              <a:buChar char="•"/>
            </a:pPr>
            <a:endParaRPr lang="en-US" altLang="en-US" sz="2800" b="0"/>
          </a:p>
        </p:txBody>
      </p:sp>
      <p:pic>
        <p:nvPicPr>
          <p:cNvPr id="37892" name="Picture 9" descr="hsus_ch12_s1_ballot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1" y="5181600"/>
            <a:ext cx="1044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Parchmen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2909889"/>
            <a:ext cx="22098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Box 10"/>
          <p:cNvSpPr txBox="1">
            <a:spLocks noChangeArrowheads="1"/>
          </p:cNvSpPr>
          <p:nvPr/>
        </p:nvSpPr>
        <p:spPr bwMode="auto">
          <a:xfrm>
            <a:off x="1384300" y="3124201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0">
                <a:solidFill>
                  <a:srgbClr val="003399"/>
                </a:solidFill>
              </a:rPr>
              <a:t>The</a:t>
            </a:r>
          </a:p>
          <a:p>
            <a:pPr algn="ctr" eaLnBrk="1" hangingPunct="1"/>
            <a:r>
              <a:rPr lang="en-US" altLang="en-US" b="0">
                <a:solidFill>
                  <a:srgbClr val="003399"/>
                </a:solidFill>
              </a:rPr>
              <a:t>Enforcement Acts,</a:t>
            </a:r>
          </a:p>
          <a:p>
            <a:pPr algn="ctr" eaLnBrk="1" hangingPunct="1"/>
            <a:r>
              <a:rPr lang="en-US" altLang="en-US" b="0">
                <a:solidFill>
                  <a:srgbClr val="003399"/>
                </a:solidFill>
              </a:rPr>
              <a:t>1870, 1871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429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1524000" y="1800226"/>
            <a:ext cx="9144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Corruption throughout the North and South became a more pressing issue.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A financial collapse and the North’s unwillingness to maintain an eternal presence in the South eroded the reach of Reconstruction.</a:t>
            </a:r>
          </a:p>
        </p:txBody>
      </p:sp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2590800" y="1144589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Verdana" panose="020B0604030504040204" pitchFamily="34" charset="0"/>
              </a:rPr>
              <a:t>How and why did Reconstruction end?</a:t>
            </a:r>
          </a:p>
        </p:txBody>
      </p:sp>
      <p:pic>
        <p:nvPicPr>
          <p:cNvPr id="12292" name="Picture 5" descr="HSUS09_EQ_logo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03325"/>
            <a:ext cx="558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64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752600" y="1905000"/>
            <a:ext cx="8915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A series of Supreme Court decisions gave the federal government less control over the South and ate away at the few protections African Americans had gained.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438400" y="1143001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End of Reconstruction (Continued)</a:t>
            </a:r>
          </a:p>
        </p:txBody>
      </p:sp>
    </p:spTree>
    <p:extLst>
      <p:ext uri="{BB962C8B-B14F-4D97-AF65-F5344CB8AC3E}">
        <p14:creationId xmlns:p14="http://schemas.microsoft.com/office/powerpoint/2010/main" val="240691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2400300" y="5432425"/>
            <a:ext cx="7505700" cy="13795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vert="eaVert" wrap="none" anchor="ctr"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u="sng">
              <a:latin typeface="Verdana" panose="020B0604030504040204" pitchFamily="34" charset="0"/>
            </a:endParaRPr>
          </a:p>
        </p:txBody>
      </p:sp>
      <p:sp>
        <p:nvSpPr>
          <p:cNvPr id="2" name="Rounded Rectangle 4"/>
          <p:cNvSpPr>
            <a:spLocks noChangeArrowheads="1"/>
          </p:cNvSpPr>
          <p:nvPr/>
        </p:nvSpPr>
        <p:spPr bwMode="auto">
          <a:xfrm>
            <a:off x="6113463" y="1587500"/>
            <a:ext cx="4572000" cy="34496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Rounded Rectangle 4"/>
          <p:cNvSpPr>
            <a:spLocks noChangeArrowheads="1"/>
          </p:cNvSpPr>
          <p:nvPr/>
        </p:nvSpPr>
        <p:spPr bwMode="auto">
          <a:xfrm>
            <a:off x="1447800" y="1471613"/>
            <a:ext cx="4648200" cy="3681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Text Box 130"/>
          <p:cNvSpPr txBox="1">
            <a:spLocks noChangeArrowheads="1"/>
          </p:cNvSpPr>
          <p:nvPr/>
        </p:nvSpPr>
        <p:spPr bwMode="auto">
          <a:xfrm>
            <a:off x="1524001" y="1501776"/>
            <a:ext cx="5457825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60000"/>
              </a:spcAft>
            </a:pPr>
            <a:r>
              <a:rPr lang="en-US" altLang="en-US" sz="2000" b="1">
                <a:solidFill>
                  <a:srgbClr val="003399"/>
                </a:solidFill>
                <a:latin typeface="Verdana" panose="020B0604030504040204" pitchFamily="34" charset="0"/>
              </a:rPr>
              <a:t>  </a:t>
            </a:r>
            <a:r>
              <a:rPr lang="en-US" altLang="en-US" sz="2800" b="1">
                <a:solidFill>
                  <a:srgbClr val="003399"/>
                </a:solidFill>
                <a:latin typeface="Verdana" panose="020B0604030504040204" pitchFamily="34" charset="0"/>
              </a:rPr>
              <a:t>For everyone: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tax-supported school system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modernized railroads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increased variety of the South’s crops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3463" y="1741488"/>
            <a:ext cx="49530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60000"/>
              </a:spcAft>
            </a:pPr>
            <a:r>
              <a:rPr lang="en-US" altLang="en-US" sz="2000" b="1">
                <a:solidFill>
                  <a:srgbClr val="FF0000"/>
                </a:solidFill>
                <a:latin typeface="Verdana" panose="020B0604030504040204" pitchFamily="34" charset="0"/>
              </a:rPr>
              <a:t>  </a:t>
            </a:r>
            <a:r>
              <a:rPr lang="en-US" altLang="en-US" sz="2600" b="1">
                <a:solidFill>
                  <a:srgbClr val="FF0000"/>
                </a:solidFill>
                <a:latin typeface="Verdana" panose="020B0604030504040204" pitchFamily="34" charset="0"/>
              </a:rPr>
              <a:t>For African Americans: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latin typeface="Verdana" panose="020B0604030504040204" pitchFamily="34" charset="0"/>
              </a:rPr>
              <a:t>gave African Americans </a:t>
            </a:r>
            <a:r>
              <a:rPr lang="en-US" altLang="en-US" sz="2600" i="1">
                <a:latin typeface="Verdana" panose="020B0604030504040204" pitchFamily="34" charset="0"/>
              </a:rPr>
              <a:t>some</a:t>
            </a:r>
            <a:r>
              <a:rPr lang="en-US" altLang="en-US" sz="2600">
                <a:latin typeface="Verdana" panose="020B0604030504040204" pitchFamily="34" charset="0"/>
              </a:rPr>
              <a:t> opportunities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latin typeface="Verdana" panose="020B0604030504040204" pitchFamily="34" charset="0"/>
              </a:rPr>
              <a:t>reunited black families</a:t>
            </a:r>
          </a:p>
          <a:p>
            <a:pPr eaLnBrk="1" hangingPunct="1">
              <a:spcAft>
                <a:spcPct val="600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latin typeface="Verdana" panose="020B0604030504040204" pitchFamily="34" charset="0"/>
              </a:rPr>
              <a:t>provided educational opportunities</a:t>
            </a:r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2971800" y="5397500"/>
            <a:ext cx="723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hlink"/>
                </a:solidFill>
                <a:latin typeface="Verdana" panose="020B0604030504040204" pitchFamily="34" charset="0"/>
              </a:rPr>
              <a:t>For women: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no voting rights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more economic opportunities</a:t>
            </a:r>
          </a:p>
        </p:txBody>
      </p: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2971800" y="941389"/>
            <a:ext cx="643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Changes Brought By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347286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/>
      <p:bldP spid="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ChangeArrowheads="1"/>
          </p:cNvSpPr>
          <p:nvPr/>
        </p:nvSpPr>
        <p:spPr bwMode="auto">
          <a:xfrm>
            <a:off x="1535114" y="1884364"/>
            <a:ext cx="9132887" cy="45926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  <a:effectLst>
            <a:outerShdw dist="4579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19" name="Text Box 129"/>
          <p:cNvSpPr txBox="1">
            <a:spLocks noChangeArrowheads="1"/>
          </p:cNvSpPr>
          <p:nvPr/>
        </p:nvSpPr>
        <p:spPr bwMode="auto">
          <a:xfrm>
            <a:off x="1295400" y="930275"/>
            <a:ext cx="937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Verdana" panose="020B0604030504040204" pitchFamily="34" charset="0"/>
              </a:rPr>
              <a:t>The Civil War had a lasting effect on </a:t>
            </a:r>
            <a:br>
              <a:rPr lang="en-US" altLang="en-US" sz="2800" b="1">
                <a:latin typeface="Verdana" panose="020B0604030504040204" pitchFamily="34" charset="0"/>
              </a:rPr>
            </a:br>
            <a:r>
              <a:rPr lang="en-US" altLang="en-US" sz="2800" b="1">
                <a:latin typeface="Verdana" panose="020B0604030504040204" pitchFamily="34" charset="0"/>
              </a:rPr>
              <a:t>state and national politics.</a:t>
            </a:r>
          </a:p>
        </p:txBody>
      </p:sp>
      <p:graphicFrame>
        <p:nvGraphicFramePr>
          <p:cNvPr id="15378" name="Group 18"/>
          <p:cNvGraphicFramePr>
            <a:graphicFrameLocks noGrp="1"/>
          </p:cNvGraphicFramePr>
          <p:nvPr/>
        </p:nvGraphicFramePr>
        <p:xfrm>
          <a:off x="6172200" y="2514600"/>
          <a:ext cx="3657600" cy="387350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Democratic Party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47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became the party of industrial workers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47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associated with segregation in the South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377" name="Group 17"/>
          <p:cNvGraphicFramePr>
            <a:graphicFrameLocks noGrp="1"/>
          </p:cNvGraphicFramePr>
          <p:nvPr/>
        </p:nvGraphicFramePr>
        <p:xfrm>
          <a:off x="1946276" y="2514601"/>
          <a:ext cx="3814763" cy="3826223"/>
        </p:xfrm>
        <a:graphic>
          <a:graphicData uri="http://schemas.openxmlformats.org/drawingml/2006/table">
            <a:tbl>
              <a:tblPr/>
              <a:tblGrid>
                <a:gridCol w="3814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Republican Party</a:t>
                      </a:r>
                    </a:p>
                  </a:txBody>
                  <a:tcPr marL="91424" marR="91424"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419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Became known as the party of Lincoln</a:t>
                      </a:r>
                    </a:p>
                  </a:txBody>
                  <a:tcPr marL="91424" marR="91424"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748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associated with freeing the slaves</a:t>
                      </a:r>
                    </a:p>
                  </a:txBody>
                  <a:tcPr marL="91424" marR="91424"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748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became the party of big business</a:t>
                      </a:r>
                    </a:p>
                  </a:txBody>
                  <a:tcPr marL="91424" marR="91424"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30" name="Line 19"/>
          <p:cNvSpPr>
            <a:spLocks noChangeShapeType="1"/>
          </p:cNvSpPr>
          <p:nvPr/>
        </p:nvSpPr>
        <p:spPr bwMode="auto">
          <a:xfrm>
            <a:off x="2590800" y="2971800"/>
            <a:ext cx="7162800" cy="0"/>
          </a:xfrm>
          <a:prstGeom prst="line">
            <a:avLst/>
          </a:prstGeom>
          <a:noFill/>
          <a:ln w="9525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20"/>
          <p:cNvSpPr>
            <a:spLocks noChangeShapeType="1"/>
          </p:cNvSpPr>
          <p:nvPr/>
        </p:nvSpPr>
        <p:spPr bwMode="auto">
          <a:xfrm>
            <a:off x="6096000" y="2514600"/>
            <a:ext cx="0" cy="2895600"/>
          </a:xfrm>
          <a:prstGeom prst="line">
            <a:avLst/>
          </a:prstGeom>
          <a:noFill/>
          <a:ln w="9525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Widescreen</PresentationFormat>
  <Paragraphs>72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Office Theme</vt:lpstr>
      <vt:lpstr>12.2 &amp; 12.3  Reconstruction Issues &amp; End of Reconstruction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12.2 &amp; 12.3  Reconstruction Issues &amp; End of Reconstruction</dc:title>
  <dc:creator>User</dc:creator>
  <cp:lastModifiedBy>User</cp:lastModifiedBy>
  <cp:revision>1</cp:revision>
  <dcterms:created xsi:type="dcterms:W3CDTF">2019-09-04T16:46:23Z</dcterms:created>
  <dcterms:modified xsi:type="dcterms:W3CDTF">2019-09-04T16:47:20Z</dcterms:modified>
</cp:coreProperties>
</file>